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803" r:id="rId2"/>
    <p:sldId id="1197" r:id="rId3"/>
    <p:sldId id="288" r:id="rId4"/>
    <p:sldId id="289" r:id="rId5"/>
    <p:sldId id="290" r:id="rId6"/>
    <p:sldId id="291" r:id="rId7"/>
    <p:sldId id="277" r:id="rId8"/>
    <p:sldId id="280" r:id="rId9"/>
    <p:sldId id="282" r:id="rId10"/>
    <p:sldId id="283" r:id="rId11"/>
    <p:sldId id="279" r:id="rId12"/>
    <p:sldId id="746" r:id="rId1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E9F5F9"/>
    <a:srgbClr val="BE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4D5746E-CB19-4A0F-950F-5EC80BBDE8A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AD45CC8-85A2-4120-BBBD-1A988298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5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53E87-BCC0-4C77-B10B-4D5EAB29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4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9BF2-0D64-44A8-B168-D720E13DC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A606E-F383-4668-BCBC-D8650F765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7484-E5B6-4646-AD4F-F3DDD108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C76DB-76F0-4F07-ABDA-7E289FB4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6BF-5463-4415-A9CD-57D44C4B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2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0A00-F1AE-436B-A992-0613F3C8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48648-2448-40FF-BBA6-D9140ADEC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F6BF2-148B-4D3B-812F-32AC653A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14DA2-E23A-442C-84FC-4C7A231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20080-AA46-47F2-92B9-BBAF9E3D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F59961-572A-4AB0-8FD3-6D7A42872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8D1F9-AF0C-4C4A-A981-F47F2C33D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B1FD1-6F33-4B03-8110-F8F6D880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F7CB-47F4-47B1-9C99-12BEA300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79C0F-AD76-46B9-BFE5-6EDD29B6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5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DAAA-FAFF-4A76-B49B-DFF44359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ACC42-05A3-4DED-818C-B10EB9D7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A101-D1DE-49D7-B6CD-B34FBBDF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CE5FD-DFA2-458C-A04B-710323D4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6078-C52D-4CDC-8484-831ED2A1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6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9C5-6666-4B1C-A98A-27527C5E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F004-9CD5-4FBD-8164-50E185ADC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0CB89-BF2D-46F9-9D75-21132404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1738-B3A6-4682-867B-0C7CDF8B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9B06-CB46-46A6-8B03-03D0F68E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495F-1872-41EF-BC68-89BE58D9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2E4E-444B-4BC6-A806-D836D470E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D2346-BBF8-4123-AB27-6D6DC63CB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DCCB-3076-4D16-BF1C-D4CD7785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E9502-8BDF-4D2E-9861-A4D51D2E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4395E-C901-4142-B4F3-69E7184C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5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CA84-C09E-4904-99AB-C4192A95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7F100-8317-4448-8B72-84A16929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22863-4EE8-4E85-BB17-8918DA825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E364A-D910-4883-9243-4CF6331DE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0C3A0-2E32-448B-8F2B-627888EE9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9045A4-17F4-440B-B753-98D0450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8DBB3D-0F11-427F-81E6-34944983D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161CC-A106-4AF5-8392-10130E76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08CD-B484-4F4F-9185-51939F62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B4967-C4FC-4DB1-AD13-9BA425BB6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0BA46-8FA5-4809-8D95-D190C5F2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B1396-B741-46A8-9746-06E41166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7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4EC54-B05E-4967-84D8-C9618313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382D1-DBAD-405A-8EAE-772E3159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6AFF2-5FD4-4F73-BDA1-D0AB7000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7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2F14-6D6B-49E8-99EF-F18F8EA1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C74DE-0F08-4CAF-B3F8-204D3E32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5883F-7A27-4A4C-9703-7C25754B3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F10A-F302-46E1-895F-E58A5C74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289F9-1772-4C4E-91DB-E77EE9D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1548D-CBC3-42ED-9F79-A3382EF3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11A5-9AC4-4C34-AB00-5891C030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134F3-83CD-4FF2-B10B-320D9411E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6940C-B698-4018-875C-441E564F3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CC00D-E6B3-4A41-9552-43A973E5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FDF73-347A-46B7-BE3A-E42515B5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6BE77-173D-4E6A-934F-A078BD26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7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83C775-B132-443F-83B4-529C5988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88241-8512-43AA-8670-C9C09FAEB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4B7BA-1924-46D3-8DFC-7A771946E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9574-B037-4F01-B7A5-39C478BF18E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D1BA-777D-49A1-BAD0-E5E0062DA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A5CC-E902-431A-9364-D6B9D9260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CCF1-3BE2-4E04-A135-0FDD33047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o.informatics.uab.edu/" TargetMode="External"/><Relationship Id="rId2" Type="http://schemas.openxmlformats.org/officeDocument/2006/relationships/hyperlink" Target="mailto:jakechen@uab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med-lab.github.io/SEA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imed-lab.shinyapps.io/SEAS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6255" y="2196761"/>
            <a:ext cx="9668145" cy="1547519"/>
          </a:xfrm>
        </p:spPr>
        <p:txBody>
          <a:bodyPr>
            <a:noAutofit/>
          </a:bodyPr>
          <a:lstStyle/>
          <a:p>
            <a:pPr algn="l"/>
            <a:r>
              <a:rPr lang="en-US" altLang="zh-CN" sz="4800" b="1" i="1" dirty="0"/>
              <a:t>Statistical Enrichment Analysis of Sample Clinical Attributes Using SEAS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3396" y="4231533"/>
            <a:ext cx="7354110" cy="219845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b="1" dirty="0"/>
              <a:t>Jake Y. Chen, PhD, FACMI, FAIMBE</a:t>
            </a:r>
          </a:p>
          <a:p>
            <a:pPr algn="l"/>
            <a:r>
              <a:rPr lang="en-US" sz="2600" dirty="0"/>
              <a:t>Professor &amp; Chief Bioinformatics Officer</a:t>
            </a:r>
          </a:p>
          <a:p>
            <a:pPr algn="l"/>
            <a:r>
              <a:rPr lang="en-US" sz="2600" dirty="0"/>
              <a:t>The University of Alabama at Birmingham, USA</a:t>
            </a:r>
          </a:p>
          <a:p>
            <a:pPr algn="l"/>
            <a:r>
              <a:rPr lang="en-US" sz="2600" dirty="0">
                <a:hlinkClick r:id="rId2"/>
              </a:rPr>
              <a:t>jakechen@uab.edu</a:t>
            </a:r>
            <a:r>
              <a:rPr lang="en-US" sz="2600" dirty="0"/>
              <a:t> | </a:t>
            </a:r>
            <a:r>
              <a:rPr lang="en-US" sz="2600" dirty="0">
                <a:hlinkClick r:id="rId3"/>
              </a:rPr>
              <a:t>bio.informatics.uab.edu</a:t>
            </a:r>
            <a:endParaRPr lang="en-US" sz="2600" dirty="0"/>
          </a:p>
          <a:p>
            <a:pPr algn="l">
              <a:lnSpc>
                <a:spcPct val="170000"/>
              </a:lnSpc>
            </a:pPr>
            <a:r>
              <a:rPr lang="en-US" sz="2200" dirty="0"/>
              <a:t>July 29</a:t>
            </a:r>
            <a:r>
              <a:rPr lang="en-US" sz="2200" baseline="30000" dirty="0"/>
              <a:t>th</a:t>
            </a:r>
            <a:r>
              <a:rPr lang="en-US" sz="2200" dirty="0"/>
              <a:t> 2022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66" y="336382"/>
            <a:ext cx="2637900" cy="945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9" y="508465"/>
            <a:ext cx="4543410" cy="95158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0675" y="1702340"/>
            <a:ext cx="12171325" cy="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3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EC719-0ACF-4318-AF8D-25F2B80E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99" y="1542833"/>
            <a:ext cx="8039101" cy="4800816"/>
          </a:xfrm>
          <a:prstGeom prst="rect">
            <a:avLst/>
          </a:prstGeom>
        </p:spPr>
      </p:pic>
      <p:sp>
        <p:nvSpPr>
          <p:cNvPr id="3" name="Title 9">
            <a:extLst>
              <a:ext uri="{FF2B5EF4-FFF2-40B4-BE49-F238E27FC236}">
                <a16:creationId xmlns:a16="http://schemas.microsoft.com/office/drawing/2014/main" id="{CF2A5914-AF49-4A1F-9C7E-4A05F830E4E8}"/>
              </a:ext>
            </a:extLst>
          </p:cNvPr>
          <p:cNvSpPr txBox="1">
            <a:spLocks/>
          </p:cNvSpPr>
          <p:nvPr/>
        </p:nvSpPr>
        <p:spPr>
          <a:xfrm>
            <a:off x="838200" y="201459"/>
            <a:ext cx="10515600" cy="8468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SEAS also allows sample set composition based on shared labels instead of shared embedding neighborhood</a:t>
            </a:r>
          </a:p>
        </p:txBody>
      </p:sp>
    </p:spTree>
    <p:extLst>
      <p:ext uri="{BB962C8B-B14F-4D97-AF65-F5344CB8AC3E}">
        <p14:creationId xmlns:p14="http://schemas.microsoft.com/office/powerpoint/2010/main" val="45964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23AB8-9C4A-C1B5-0753-01C12E1B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26" y="0"/>
            <a:ext cx="1049934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244B4-3B6B-42EC-B246-EDA187099490}"/>
              </a:ext>
            </a:extLst>
          </p:cNvPr>
          <p:cNvSpPr txBox="1"/>
          <p:nvPr/>
        </p:nvSpPr>
        <p:spPr>
          <a:xfrm>
            <a:off x="3482974" y="6487636"/>
            <a:ext cx="394017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https://aimed-lab.github.io/SEAS/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0E150F3-22DD-4C66-A136-67375589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99" y="6350498"/>
            <a:ext cx="1009475" cy="3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E3A5E-2A80-4A2D-860E-C5FE1EEF500F}"/>
              </a:ext>
            </a:extLst>
          </p:cNvPr>
          <p:cNvSpPr txBox="1"/>
          <p:nvPr/>
        </p:nvSpPr>
        <p:spPr>
          <a:xfrm>
            <a:off x="5588000" y="5153064"/>
            <a:ext cx="417195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eorgia" panose="020405020504050203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https://aimed-lab.shinyapps.io/SEAS/</a:t>
            </a:r>
            <a:endParaRPr lang="en-US" sz="1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F514C9-53AB-4354-98EA-528D04583C8C}"/>
              </a:ext>
            </a:extLst>
          </p:cNvPr>
          <p:cNvSpPr/>
          <p:nvPr/>
        </p:nvSpPr>
        <p:spPr>
          <a:xfrm>
            <a:off x="3428999" y="5206513"/>
            <a:ext cx="2105026" cy="262434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2B7E331-635F-4B20-A3F8-BDAFADC69069}"/>
              </a:ext>
            </a:extLst>
          </p:cNvPr>
          <p:cNvSpPr/>
          <p:nvPr/>
        </p:nvSpPr>
        <p:spPr>
          <a:xfrm flipV="1">
            <a:off x="1168400" y="5600700"/>
            <a:ext cx="2260599" cy="1292926"/>
          </a:xfrm>
          <a:prstGeom prst="bentArrow">
            <a:avLst>
              <a:gd name="adj1" fmla="val 12968"/>
              <a:gd name="adj2" fmla="val 25000"/>
              <a:gd name="adj3" fmla="val 20309"/>
              <a:gd name="adj4" fmla="val 57083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6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066"/>
            <a:ext cx="10515600" cy="1325563"/>
          </a:xfrm>
        </p:spPr>
        <p:txBody>
          <a:bodyPr/>
          <a:lstStyle/>
          <a:p>
            <a:r>
              <a:rPr lang="en-US" b="1" dirty="0"/>
              <a:t>Acknowledgment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256" y="1093397"/>
            <a:ext cx="2086707" cy="7480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7128" y="2019238"/>
            <a:ext cx="3296422" cy="149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Ehsan Saghapour, PhD</a:t>
            </a:r>
          </a:p>
          <a:p>
            <a:r>
              <a:rPr lang="en-US" dirty="0">
                <a:solidFill>
                  <a:schemeClr val="tx1"/>
                </a:solidFill>
              </a:rPr>
              <a:t>Zongliang Yue, PhD</a:t>
            </a:r>
          </a:p>
          <a:p>
            <a:r>
              <a:rPr lang="en-US" dirty="0">
                <a:solidFill>
                  <a:schemeClr val="tx1"/>
                </a:solidFill>
              </a:rPr>
              <a:t>Thanh Nguyen, PhD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Zhandos Sembay, MS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Samuel Bharti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256" y="2075990"/>
            <a:ext cx="3104062" cy="813826"/>
          </a:xfrm>
          <a:prstGeom prst="rect">
            <a:avLst/>
          </a:prstGeom>
        </p:spPr>
      </p:pic>
      <p:pic>
        <p:nvPicPr>
          <p:cNvPr id="22533" name="Picture 5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9" b="13498"/>
          <a:stretch/>
        </p:blipFill>
        <p:spPr bwMode="auto">
          <a:xfrm>
            <a:off x="8189256" y="2982361"/>
            <a:ext cx="2669497" cy="97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34734" y="1627250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AI.</a:t>
            </a:r>
            <a:r>
              <a:rPr lang="en-US" sz="2000" b="1" i="1" dirty="0" err="1">
                <a:solidFill>
                  <a:schemeClr val="accent6">
                    <a:lumMod val="50000"/>
                  </a:schemeClr>
                </a:solidFill>
              </a:rPr>
              <a:t>med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Lab</a:t>
            </a:r>
            <a:endParaRPr lang="en-US" sz="20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34734" y="2018441"/>
            <a:ext cx="2850014" cy="79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75956" y="1635020"/>
            <a:ext cx="1379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O’Neal CCC</a:t>
            </a:r>
            <a:endParaRPr lang="en-US" sz="20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375956" y="2026211"/>
            <a:ext cx="2850014" cy="79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5" name="Picture 7" descr="Image result for NI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56" y="5126621"/>
            <a:ext cx="1376980" cy="1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7658445" y="1366092"/>
            <a:ext cx="0" cy="51375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875180" y="5137581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U54TR002731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875180" y="5451449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ea typeface="SimSun" panose="02010600030101010101" pitchFamily="2" charset="-122"/>
              </a:rPr>
              <a:t>U01CA223976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9875180" y="5765317"/>
            <a:ext cx="13933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ea typeface="SimSun" panose="02010600030101010101" pitchFamily="2" charset="-122"/>
              </a:rPr>
              <a:t>R01AI134023</a:t>
            </a:r>
            <a:r>
              <a:rPr lang="en-US" sz="16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9875180" y="6052152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ea typeface="SimSun" panose="02010600030101010101" pitchFamily="2" charset="-122"/>
              </a:rPr>
              <a:t>R01AR073850</a:t>
            </a:r>
            <a:endParaRPr lang="en-US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7FCF55-A54B-44FF-A8EF-4F997E540739}"/>
              </a:ext>
            </a:extLst>
          </p:cNvPr>
          <p:cNvSpPr/>
          <p:nvPr/>
        </p:nvSpPr>
        <p:spPr>
          <a:xfrm>
            <a:off x="4533556" y="2055030"/>
            <a:ext cx="2233246" cy="927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Chris Willey, MD, PhD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T. Stackhouse, PhD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740FF50-B6E8-4457-A196-C6365D09A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247" y="3615294"/>
            <a:ext cx="4915152" cy="28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0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C3DD-CEC6-4C7C-9304-2000EE51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93E9-2DA0-4FD1-8B91-82581A26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F3E6-D2ED-4C66-8D6B-52B88230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3A515-9752-48A3-9F77-4EFB1BC0623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7E1BA-A279-4512-BE93-41812809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34" y="136525"/>
            <a:ext cx="10224932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1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06D67-0F6E-4C7F-91CD-BC357F6F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Background: </a:t>
            </a:r>
            <a:r>
              <a:rPr lang="en-US" sz="30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Analysis of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BAB06-A299-402D-8912-3724D37A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6445" r="4524" b="9058"/>
          <a:stretch/>
        </p:blipFill>
        <p:spPr>
          <a:xfrm>
            <a:off x="4775600" y="1914604"/>
            <a:ext cx="5586798" cy="37392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64C25B-84B3-4DED-BC72-5A172B250702}"/>
              </a:ext>
            </a:extLst>
          </p:cNvPr>
          <p:cNvSpPr txBox="1"/>
          <p:nvPr/>
        </p:nvSpPr>
        <p:spPr>
          <a:xfrm>
            <a:off x="5013589" y="56095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 Expression Profiling of multiple patient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0434E-1BCE-4F05-9670-ECA852175CF7}"/>
              </a:ext>
            </a:extLst>
          </p:cNvPr>
          <p:cNvSpPr txBox="1"/>
          <p:nvPr/>
        </p:nvSpPr>
        <p:spPr>
          <a:xfrm>
            <a:off x="2615434" y="6415634"/>
            <a:ext cx="73921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Adapted from: Mark Reimers (2008) An Opinionated Guide to Microarray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7F089-9D1B-4986-942D-07FD9970A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611" y="181183"/>
            <a:ext cx="3092978" cy="1542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4752B-FE15-4EB7-BA09-EE9487C29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630"/>
          <a:stretch/>
        </p:blipFill>
        <p:spPr>
          <a:xfrm>
            <a:off x="1482054" y="4256892"/>
            <a:ext cx="2924080" cy="13970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5AA97F-D244-487E-BD75-B5E9F3009C7C}"/>
              </a:ext>
            </a:extLst>
          </p:cNvPr>
          <p:cNvSpPr/>
          <p:nvPr/>
        </p:nvSpPr>
        <p:spPr>
          <a:xfrm rot="10800000">
            <a:off x="4406135" y="4834741"/>
            <a:ext cx="433034" cy="241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37F08A0-92CB-4431-9B4F-7F5F1F53170D}"/>
              </a:ext>
            </a:extLst>
          </p:cNvPr>
          <p:cNvSpPr/>
          <p:nvPr/>
        </p:nvSpPr>
        <p:spPr>
          <a:xfrm rot="16200000">
            <a:off x="9253129" y="1742686"/>
            <a:ext cx="369333" cy="25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0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78D72-ED0B-4672-850A-28FE4B7C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Background: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High-dimensional data Clustering can be unstable and algorithm-dependent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52888-B280-47A6-93BD-7A9CF397F9FF}"/>
              </a:ext>
            </a:extLst>
          </p:cNvPr>
          <p:cNvSpPr txBox="1"/>
          <p:nvPr/>
        </p:nvSpPr>
        <p:spPr>
          <a:xfrm>
            <a:off x="1557501" y="6267450"/>
            <a:ext cx="8719974" cy="457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/>
              <a:t>Adapted from: Mark Reimers (2008) An Opinionated Guide to Microarray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0ED83-18BC-4E60-B529-3BCFCCBA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82" y="952500"/>
            <a:ext cx="4829963" cy="48299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056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C1447-D67E-464B-8441-51EA86DE88D1}"/>
              </a:ext>
            </a:extLst>
          </p:cNvPr>
          <p:cNvGrpSpPr/>
          <p:nvPr/>
        </p:nvGrpSpPr>
        <p:grpSpPr>
          <a:xfrm>
            <a:off x="266700" y="2267743"/>
            <a:ext cx="9821260" cy="3176588"/>
            <a:chOff x="838200" y="2391568"/>
            <a:chExt cx="9821260" cy="31765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BCC725-F4D4-4945-A721-224C66DB85CC}"/>
                </a:ext>
              </a:extLst>
            </p:cNvPr>
            <p:cNvGrpSpPr/>
            <p:nvPr/>
          </p:nvGrpSpPr>
          <p:grpSpPr>
            <a:xfrm>
              <a:off x="838200" y="2391568"/>
              <a:ext cx="9821260" cy="3176588"/>
              <a:chOff x="838200" y="2391568"/>
              <a:chExt cx="9821260" cy="317658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4EBB0E-A9E0-43CC-B948-077322668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8044"/>
              <a:stretch/>
            </p:blipFill>
            <p:spPr>
              <a:xfrm>
                <a:off x="838200" y="2391568"/>
                <a:ext cx="9821260" cy="3176588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BC3BB2-5C41-4C04-83BB-B417B677236F}"/>
                  </a:ext>
                </a:extLst>
              </p:cNvPr>
              <p:cNvSpPr/>
              <p:nvPr/>
            </p:nvSpPr>
            <p:spPr>
              <a:xfrm>
                <a:off x="838200" y="2391568"/>
                <a:ext cx="171450" cy="189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5D42A-AB2B-4BA4-9B07-2B990C7B01AA}"/>
                  </a:ext>
                </a:extLst>
              </p:cNvPr>
              <p:cNvSpPr/>
              <p:nvPr/>
            </p:nvSpPr>
            <p:spPr>
              <a:xfrm>
                <a:off x="838200" y="5268118"/>
                <a:ext cx="171450" cy="300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CF75CD-EA90-49BE-894A-23A2A60FDEEC}"/>
                </a:ext>
              </a:extLst>
            </p:cNvPr>
            <p:cNvSpPr/>
            <p:nvPr/>
          </p:nvSpPr>
          <p:spPr>
            <a:xfrm>
              <a:off x="5748830" y="5057774"/>
              <a:ext cx="4633420" cy="415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C5D790-226C-4B4D-AD97-783BC0C2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Dimensionality reduction techniques: </a:t>
            </a:r>
            <a:r>
              <a:rPr lang="en-US" dirty="0">
                <a:solidFill>
                  <a:srgbClr val="FF0000"/>
                </a:solidFill>
              </a:rPr>
              <a:t>Embeddings</a:t>
            </a:r>
            <a:r>
              <a:rPr lang="en-US" dirty="0"/>
              <a:t> </a:t>
            </a:r>
            <a:br>
              <a:rPr lang="en-US" dirty="0"/>
            </a:br>
            <a:r>
              <a:rPr lang="en-US" sz="2700" i="1" dirty="0">
                <a:solidFill>
                  <a:schemeClr val="accent1">
                    <a:lumMod val="75000"/>
                  </a:schemeClr>
                </a:solidFill>
              </a:rPr>
              <a:t>To detect sample-to-sample heterogeneity in “bulk analysis” of patient samples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2161703-5CEA-4DAD-8C7F-265097C532F5}"/>
              </a:ext>
            </a:extLst>
          </p:cNvPr>
          <p:cNvSpPr/>
          <p:nvPr/>
        </p:nvSpPr>
        <p:spPr>
          <a:xfrm>
            <a:off x="1362075" y="4981574"/>
            <a:ext cx="304800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D02BF-77D3-4A3B-AB57-D23ACDE72EC3}"/>
              </a:ext>
            </a:extLst>
          </p:cNvPr>
          <p:cNvSpPr txBox="1"/>
          <p:nvPr/>
        </p:nvSpPr>
        <p:spPr>
          <a:xfrm>
            <a:off x="266700" y="5610225"/>
            <a:ext cx="26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embeddings </a:t>
            </a:r>
            <a:r>
              <a:rPr lang="en-US" dirty="0"/>
              <a:t>do not separate samples well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506E79F-23FC-4D0B-A744-704C09BD52D7}"/>
              </a:ext>
            </a:extLst>
          </p:cNvPr>
          <p:cNvSpPr/>
          <p:nvPr/>
        </p:nvSpPr>
        <p:spPr>
          <a:xfrm>
            <a:off x="6199475" y="5212611"/>
            <a:ext cx="304800" cy="3976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A7D57-B542-4AC9-A827-CA6F1C5EC5D8}"/>
              </a:ext>
            </a:extLst>
          </p:cNvPr>
          <p:cNvSpPr txBox="1"/>
          <p:nvPr/>
        </p:nvSpPr>
        <p:spPr>
          <a:xfrm>
            <a:off x="3848101" y="5675285"/>
            <a:ext cx="608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Non-linear embeddings </a:t>
            </a:r>
            <a:r>
              <a:rPr lang="en-US" dirty="0"/>
              <a:t>can separate samples better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96B45D-1B55-4D93-8B23-055BEEFFEBBE}"/>
              </a:ext>
            </a:extLst>
          </p:cNvPr>
          <p:cNvCxnSpPr>
            <a:cxnSpLocks/>
          </p:cNvCxnSpPr>
          <p:nvPr/>
        </p:nvCxnSpPr>
        <p:spPr>
          <a:xfrm>
            <a:off x="2867025" y="5212611"/>
            <a:ext cx="72209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1A68-92CD-4366-88CE-8E166BCCF737}"/>
              </a:ext>
            </a:extLst>
          </p:cNvPr>
          <p:cNvSpPr/>
          <p:nvPr/>
        </p:nvSpPr>
        <p:spPr>
          <a:xfrm>
            <a:off x="923925" y="314233"/>
            <a:ext cx="171450" cy="19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B5BBC8-A8BA-4A55-9717-CB423446C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35" t="44585" r="2726" b="48044"/>
          <a:stretch/>
        </p:blipFill>
        <p:spPr>
          <a:xfrm>
            <a:off x="10248898" y="4094429"/>
            <a:ext cx="1609725" cy="3278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6F4D40-DCEB-4672-A135-5994BC6C1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2" t="43855" r="26439" b="48774"/>
          <a:stretch/>
        </p:blipFill>
        <p:spPr>
          <a:xfrm>
            <a:off x="10248898" y="3606393"/>
            <a:ext cx="1609725" cy="327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6FD797-A9EB-464F-B3B3-255611C2D9E3}"/>
              </a:ext>
            </a:extLst>
          </p:cNvPr>
          <p:cNvSpPr txBox="1"/>
          <p:nvPr/>
        </p:nvSpPr>
        <p:spPr>
          <a:xfrm>
            <a:off x="7100887" y="6431160"/>
            <a:ext cx="4500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Cell Reports, Vol. 36, No. 4, 27 July 2021, 109442</a:t>
            </a:r>
          </a:p>
        </p:txBody>
      </p:sp>
    </p:spTree>
    <p:extLst>
      <p:ext uri="{BB962C8B-B14F-4D97-AF65-F5344CB8AC3E}">
        <p14:creationId xmlns:p14="http://schemas.microsoft.com/office/powerpoint/2010/main" val="28248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0C85-1330-492C-9D40-F4B3A725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3" y="365125"/>
            <a:ext cx="115217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Exploration Case Study: by </a:t>
            </a:r>
            <a:r>
              <a:rPr lang="en-US" b="1" dirty="0"/>
              <a:t>smoker status </a:t>
            </a:r>
            <a:r>
              <a:rPr lang="en-US" dirty="0"/>
              <a:t>vs. by </a:t>
            </a:r>
            <a:r>
              <a:rPr lang="en-US" b="1" dirty="0"/>
              <a:t>gender</a:t>
            </a:r>
            <a:r>
              <a:rPr lang="en-US" dirty="0"/>
              <a:t> </a:t>
            </a:r>
            <a:br>
              <a:rPr lang="en-US" dirty="0"/>
            </a:br>
            <a:r>
              <a:rPr lang="en-US" sz="3200" i="1" dirty="0">
                <a:solidFill>
                  <a:schemeClr val="accent1"/>
                </a:solidFill>
              </a:rPr>
              <a:t>Yielding different functional genomic profile insights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1B6BF-8F14-41C1-853C-42FF25F0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34711" r="5263" b="61180"/>
          <a:stretch/>
        </p:blipFill>
        <p:spPr bwMode="auto">
          <a:xfrm>
            <a:off x="690559" y="3746392"/>
            <a:ext cx="4705351" cy="2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D01770-F343-47AA-8FDE-88616A19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4" t="58889"/>
          <a:stretch/>
        </p:blipFill>
        <p:spPr bwMode="auto">
          <a:xfrm>
            <a:off x="8477250" y="3525317"/>
            <a:ext cx="328613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FB005A4-7D49-43D7-8E38-256AACB20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 t="19492" r="3592" b="65223"/>
          <a:stretch/>
        </p:blipFill>
        <p:spPr bwMode="auto">
          <a:xfrm>
            <a:off x="776766" y="1839592"/>
            <a:ext cx="4532938" cy="18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9A0C489-274C-487C-86E1-896D9F63FB4E}"/>
              </a:ext>
            </a:extLst>
          </p:cNvPr>
          <p:cNvSpPr/>
          <p:nvPr/>
        </p:nvSpPr>
        <p:spPr>
          <a:xfrm>
            <a:off x="4648200" y="4591050"/>
            <a:ext cx="96543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743E6-506D-4C53-B273-B23B8F291B00}"/>
              </a:ext>
            </a:extLst>
          </p:cNvPr>
          <p:cNvSpPr txBox="1"/>
          <p:nvPr/>
        </p:nvSpPr>
        <p:spPr>
          <a:xfrm>
            <a:off x="5676900" y="2049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GSE71220 (COPD Patients with Different Smoking History)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DAE69-7F02-4ED8-9329-DF5E6093CD4E}"/>
              </a:ext>
            </a:extLst>
          </p:cNvPr>
          <p:cNvSpPr txBox="1"/>
          <p:nvPr/>
        </p:nvSpPr>
        <p:spPr>
          <a:xfrm>
            <a:off x="1495425" y="162736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tSNE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A3F6-4FA7-498B-866A-CAB49AF2DC18}"/>
              </a:ext>
            </a:extLst>
          </p:cNvPr>
          <p:cNvSpPr txBox="1"/>
          <p:nvPr/>
        </p:nvSpPr>
        <p:spPr>
          <a:xfrm>
            <a:off x="3600450" y="160827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UMAP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9E50AC-54D0-4467-AB92-826DB9C06DEC}"/>
              </a:ext>
            </a:extLst>
          </p:cNvPr>
          <p:cNvGrpSpPr/>
          <p:nvPr/>
        </p:nvGrpSpPr>
        <p:grpSpPr>
          <a:xfrm>
            <a:off x="811480" y="4083306"/>
            <a:ext cx="4303445" cy="2353486"/>
            <a:chOff x="811480" y="4083306"/>
            <a:chExt cx="4303445" cy="235348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044E61F-8F56-41B3-AFAE-7A0F37A4C5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8" t="38311" r="5631" b="45995"/>
            <a:stretch/>
          </p:blipFill>
          <p:spPr bwMode="auto">
            <a:xfrm>
              <a:off x="811480" y="4232672"/>
              <a:ext cx="4303445" cy="1892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492814C-140E-4DDD-B718-A0A0F69FF3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0" t="54376" r="4376" b="42939"/>
            <a:stretch/>
          </p:blipFill>
          <p:spPr bwMode="auto">
            <a:xfrm>
              <a:off x="1695450" y="6252642"/>
              <a:ext cx="2486025" cy="18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EB497-7E86-469B-9B49-4A1DB7608886}"/>
                </a:ext>
              </a:extLst>
            </p:cNvPr>
            <p:cNvSpPr txBox="1"/>
            <p:nvPr/>
          </p:nvSpPr>
          <p:spPr>
            <a:xfrm>
              <a:off x="1571625" y="4083306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tSNE</a:t>
              </a:r>
              <a:endParaRPr 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232E15-78D3-4001-B2C0-F6DC1B5E51C1}"/>
                </a:ext>
              </a:extLst>
            </p:cNvPr>
            <p:cNvSpPr txBox="1"/>
            <p:nvPr/>
          </p:nvSpPr>
          <p:spPr>
            <a:xfrm>
              <a:off x="3600449" y="410525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UMAP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595441B8-C7A9-4940-8DCA-B31072C3B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9" r="61101"/>
          <a:stretch/>
        </p:blipFill>
        <p:spPr bwMode="auto">
          <a:xfrm>
            <a:off x="5710693" y="3448050"/>
            <a:ext cx="208847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53D4F5-3273-48FA-B00A-D04063F96DE0}"/>
              </a:ext>
            </a:extLst>
          </p:cNvPr>
          <p:cNvSpPr/>
          <p:nvPr/>
        </p:nvSpPr>
        <p:spPr>
          <a:xfrm>
            <a:off x="7896225" y="4591050"/>
            <a:ext cx="49871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7127C4-66B9-4708-9983-7483C0A86BAF}"/>
              </a:ext>
            </a:extLst>
          </p:cNvPr>
          <p:cNvSpPr txBox="1"/>
          <p:nvPr/>
        </p:nvSpPr>
        <p:spPr>
          <a:xfrm rot="16200000">
            <a:off x="-503151" y="2657607"/>
            <a:ext cx="180975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smoker status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DE633F-9137-42F1-B6AE-AD9E1AFAC059}"/>
              </a:ext>
            </a:extLst>
          </p:cNvPr>
          <p:cNvSpPr txBox="1"/>
          <p:nvPr/>
        </p:nvSpPr>
        <p:spPr>
          <a:xfrm rot="16200000">
            <a:off x="-176472" y="4994381"/>
            <a:ext cx="120558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gender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6B90D-36EA-451E-B774-4846639FD870}"/>
              </a:ext>
            </a:extLst>
          </p:cNvPr>
          <p:cNvSpPr txBox="1"/>
          <p:nvPr/>
        </p:nvSpPr>
        <p:spPr>
          <a:xfrm>
            <a:off x="7100887" y="6431160"/>
            <a:ext cx="4500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Cell Reports, Vol. 36, No. 4, 27 July 2021, 109442</a:t>
            </a:r>
          </a:p>
        </p:txBody>
      </p:sp>
    </p:spTree>
    <p:extLst>
      <p:ext uri="{BB962C8B-B14F-4D97-AF65-F5344CB8AC3E}">
        <p14:creationId xmlns:p14="http://schemas.microsoft.com/office/powerpoint/2010/main" val="143306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8E3DC0-C6B0-4395-8E8E-6D3F3BEB2B5A}"/>
              </a:ext>
            </a:extLst>
          </p:cNvPr>
          <p:cNvSpPr txBox="1"/>
          <p:nvPr/>
        </p:nvSpPr>
        <p:spPr>
          <a:xfrm>
            <a:off x="1466676" y="1873875"/>
            <a:ext cx="898225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Statistical Enrichment Analysis of Samples (SEAS) is developed to perform exploratory analysis of embedded sample data from omics studies. </a:t>
            </a:r>
          </a:p>
          <a:p>
            <a:pPr algn="just"/>
            <a:endParaRPr lang="en-US" sz="2400" dirty="0">
              <a:solidFill>
                <a:srgbClr val="3E3D40"/>
              </a:solidFill>
              <a:latin typeface="Georgia" panose="02040502050405020303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The method derives its power by focusing on the “clinotypes” of selected sample sets in an embedding neighborhood, i.e., groups of biological samples </a:t>
            </a:r>
            <a:r>
              <a:rPr lang="en-US" sz="2000" dirty="0">
                <a:solidFill>
                  <a:srgbClr val="3E3D40"/>
                </a:solidFill>
                <a:latin typeface="Georgia" panose="02040502050405020303" pitchFamily="18" charset="0"/>
              </a:rPr>
              <a:t>that may</a:t>
            </a:r>
            <a:r>
              <a:rPr lang="en-US" sz="2000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 share specific clinical characteristics different from that of the background.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E3D40"/>
              </a:solidFill>
              <a:latin typeface="Georgia" panose="02040502050405020303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Examples of “clinotypes” are: age group, gender, treatment status, or survival days.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5133F-4F27-4AEA-A86C-5899DA16E50D}"/>
              </a:ext>
            </a:extLst>
          </p:cNvPr>
          <p:cNvSpPr txBox="1"/>
          <p:nvPr/>
        </p:nvSpPr>
        <p:spPr>
          <a:xfrm>
            <a:off x="7338969" y="1392301"/>
            <a:ext cx="4489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. 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CC3EE20-EA08-4CB5-8CBE-2153AD78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99" y="6350498"/>
            <a:ext cx="1009475" cy="3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8DB3C-CC7A-43E9-B30F-18B8D4E1D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for developing SEAS</a:t>
            </a:r>
          </a:p>
        </p:txBody>
      </p:sp>
    </p:spTree>
    <p:extLst>
      <p:ext uri="{BB962C8B-B14F-4D97-AF65-F5344CB8AC3E}">
        <p14:creationId xmlns:p14="http://schemas.microsoft.com/office/powerpoint/2010/main" val="325492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1D80F3-616F-4675-A37E-2B96161F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55" y="1621279"/>
            <a:ext cx="7731403" cy="48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17CB9A-859B-4D01-9898-C1D7F411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99" y="6350498"/>
            <a:ext cx="1009475" cy="3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694B8-91FB-4C5B-86EC-F11A9171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SEAS Exploratory Data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308991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79C2B-FD07-4889-B084-C490FC1B3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37" t="11938" r="44738" b="26109"/>
          <a:stretch/>
        </p:blipFill>
        <p:spPr>
          <a:xfrm>
            <a:off x="791369" y="943551"/>
            <a:ext cx="3937342" cy="3029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2FDD6-257F-44C3-ADF7-AA38A9916E51}"/>
              </a:ext>
            </a:extLst>
          </p:cNvPr>
          <p:cNvSpPr txBox="1"/>
          <p:nvPr/>
        </p:nvSpPr>
        <p:spPr>
          <a:xfrm>
            <a:off x="5781674" y="1248629"/>
            <a:ext cx="5528009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SEAS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currently handles discrete clinotypes and their enrichment in the query sample set. (In future implementation, we will handle continuous clinotypes and their enrichment. The enrichment test is therefore a simple hypergeometric test overall all available clinotypes for each sample.</a:t>
            </a:r>
            <a:endParaRPr lang="en-US" sz="14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B2D7B-3606-4280-8E67-F7DE2E83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27" r="68012" b="65140"/>
          <a:stretch/>
        </p:blipFill>
        <p:spPr>
          <a:xfrm>
            <a:off x="6570872" y="2482570"/>
            <a:ext cx="3433766" cy="80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A8447-8909-401F-90AB-070E3E07D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489" y="3972884"/>
            <a:ext cx="5727195" cy="2235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516B8-7EC8-4E32-84BA-80D36A7EFFCC}"/>
              </a:ext>
            </a:extLst>
          </p:cNvPr>
          <p:cNvSpPr txBox="1"/>
          <p:nvPr/>
        </p:nvSpPr>
        <p:spPr>
          <a:xfrm>
            <a:off x="723900" y="4286482"/>
            <a:ext cx="4781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: # of samples in the population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n</a:t>
            </a:r>
            <a:r>
              <a:rPr lang="en-US" dirty="0"/>
              <a:t>: # of samples in the selected patient sample embedding neighborhood</a:t>
            </a:r>
          </a:p>
          <a:p>
            <a:r>
              <a:rPr lang="en-US" b="1" dirty="0">
                <a:solidFill>
                  <a:srgbClr val="C00000"/>
                </a:solidFill>
              </a:rPr>
              <a:t>K</a:t>
            </a:r>
            <a:r>
              <a:rPr lang="en-US" dirty="0"/>
              <a:t>: # of samples with a specific clinotype in the population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k</a:t>
            </a:r>
            <a:r>
              <a:rPr lang="en-US" dirty="0"/>
              <a:t>: # of samples in the selected patient sample embedding neighborhood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7FEB19-A33B-470B-9D13-556C3914BE54}"/>
              </a:ext>
            </a:extLst>
          </p:cNvPr>
          <p:cNvSpPr/>
          <p:nvPr/>
        </p:nvSpPr>
        <p:spPr>
          <a:xfrm>
            <a:off x="5029200" y="2038350"/>
            <a:ext cx="553289" cy="37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363913-06DA-470D-9A1B-2E1D2D7619B3}"/>
              </a:ext>
            </a:extLst>
          </p:cNvPr>
          <p:cNvSpPr/>
          <p:nvPr/>
        </p:nvSpPr>
        <p:spPr>
          <a:xfrm rot="5400000">
            <a:off x="8169442" y="3382637"/>
            <a:ext cx="553289" cy="37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014E23-93CD-49CC-BAD7-7AE4ADE8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69" y="96684"/>
            <a:ext cx="10515600" cy="846868"/>
          </a:xfrm>
        </p:spPr>
        <p:txBody>
          <a:bodyPr/>
          <a:lstStyle/>
          <a:p>
            <a:r>
              <a:rPr lang="en-US" dirty="0"/>
              <a:t>How does SEAS work?</a:t>
            </a:r>
          </a:p>
        </p:txBody>
      </p:sp>
    </p:spTree>
    <p:extLst>
      <p:ext uri="{BB962C8B-B14F-4D97-AF65-F5344CB8AC3E}">
        <p14:creationId xmlns:p14="http://schemas.microsoft.com/office/powerpoint/2010/main" val="47624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469</Words>
  <Application>Microsoft Office PowerPoint</Application>
  <PresentationFormat>Widescreen</PresentationFormat>
  <Paragraphs>58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Office Theme</vt:lpstr>
      <vt:lpstr>Statistical Enrichment Analysis of Sample Clinical Attributes Using SEAS</vt:lpstr>
      <vt:lpstr>PowerPoint Presentation</vt:lpstr>
      <vt:lpstr>Background: Exploratory Analysis of Samples</vt:lpstr>
      <vt:lpstr>Background: High-dimensional data Clustering can be unstable and algorithm-dependent</vt:lpstr>
      <vt:lpstr>Dimensionality reduction techniques: Embeddings  To detect sample-to-sample heterogeneity in “bulk analysis” of patient samples</vt:lpstr>
      <vt:lpstr>Exploration Case Study: by smoker status vs. by gender  Yielding different functional genomic profile insights</vt:lpstr>
      <vt:lpstr>Motivation for developing SEAS</vt:lpstr>
      <vt:lpstr>SEAS Exploratory Data Analysis Workflow</vt:lpstr>
      <vt:lpstr>How does SEAS work?</vt:lpstr>
      <vt:lpstr>PowerPoint Presentation</vt:lpstr>
      <vt:lpstr>PowerPoint Presentation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Enrichment Analysis of Samples:</dc:title>
  <dc:creator>Bharti, Samuel</dc:creator>
  <cp:lastModifiedBy>Chen, Jake Y</cp:lastModifiedBy>
  <cp:revision>22</cp:revision>
  <cp:lastPrinted>2022-04-22T11:31:12Z</cp:lastPrinted>
  <dcterms:created xsi:type="dcterms:W3CDTF">2022-04-14T07:23:00Z</dcterms:created>
  <dcterms:modified xsi:type="dcterms:W3CDTF">2022-07-29T16:50:24Z</dcterms:modified>
</cp:coreProperties>
</file>